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5" r:id="rId3"/>
    <p:sldId id="258" r:id="rId4"/>
    <p:sldId id="261" r:id="rId5"/>
    <p:sldId id="260" r:id="rId6"/>
    <p:sldId id="296" r:id="rId7"/>
    <p:sldId id="276" r:id="rId8"/>
    <p:sldId id="292" r:id="rId9"/>
    <p:sldId id="293" r:id="rId10"/>
    <p:sldId id="297" r:id="rId11"/>
    <p:sldId id="298" r:id="rId12"/>
    <p:sldId id="299" r:id="rId13"/>
    <p:sldId id="277" r:id="rId14"/>
    <p:sldId id="300" r:id="rId15"/>
    <p:sldId id="272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바른고딕" panose="020B0600000101010101" charset="-12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sMDwhVu+J5VzXL/ezsqFrWx/6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9" d="100"/>
          <a:sy n="109" d="100"/>
        </p:scale>
        <p:origin x="100" y="32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6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42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79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/>
          <p:nvPr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wav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/>
        </p:nvSpPr>
        <p:spPr>
          <a:xfrm>
            <a:off x="513345" y="635516"/>
            <a:ext cx="798020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r>
              <a:rPr lang="en-US" altLang="ko-KR" sz="6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6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변조</a:t>
            </a:r>
            <a:r>
              <a:rPr lang="en-US" altLang="ko-KR" sz="6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6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endParaRPr sz="66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신호</a:t>
            </a:r>
            <a:r>
              <a:rPr lang="en-US" alt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r>
              <a:rPr lang="en-US" alt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3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발표</a:t>
            </a:r>
            <a:r>
              <a:rPr lang="ko-KR" sz="430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43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- 9조</a:t>
            </a:r>
            <a:endParaRPr sz="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9123552" y="4855478"/>
            <a:ext cx="2371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2018253035 박찬진</a:t>
            </a: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2019253021 김도은</a:t>
            </a: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2019253018 이준형</a:t>
            </a: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2021245073 김현지</a:t>
            </a: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2021245081 박수연</a:t>
            </a: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Google Shape;27;p1"/>
          <p:cNvCxnSpPr/>
          <p:nvPr/>
        </p:nvCxnSpPr>
        <p:spPr>
          <a:xfrm>
            <a:off x="246000" y="2118468"/>
            <a:ext cx="11700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1"/>
          <p:cNvSpPr txBox="1"/>
          <p:nvPr/>
        </p:nvSpPr>
        <p:spPr>
          <a:xfrm>
            <a:off x="7645147" y="4855470"/>
            <a:ext cx="147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:</a:t>
            </a:r>
            <a:r>
              <a:rPr lang="ko-KR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476FD8-3A56-0A47-9D9B-2C5A65F3FDDF}"/>
              </a:ext>
            </a:extLst>
          </p:cNvPr>
          <p:cNvSpPr txBox="1"/>
          <p:nvPr/>
        </p:nvSpPr>
        <p:spPr>
          <a:xfrm>
            <a:off x="1163052" y="272716"/>
            <a:ext cx="355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목소리 변조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FC5352-8955-4F59-970C-6A59F0B7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71" y="4361826"/>
            <a:ext cx="3724795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E9D4D8-CD74-4B65-91CC-3D869CEC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72" y="1380844"/>
            <a:ext cx="3724795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0D1FD7B-2CC3-4B2E-9E9A-C5049741560E}"/>
              </a:ext>
            </a:extLst>
          </p:cNvPr>
          <p:cNvCxnSpPr>
            <a:cxnSpLocks/>
          </p:cNvCxnSpPr>
          <p:nvPr/>
        </p:nvCxnSpPr>
        <p:spPr>
          <a:xfrm>
            <a:off x="3297870" y="3503615"/>
            <a:ext cx="0" cy="54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863C81-5A6C-4799-B7E1-C50AEAF83762}"/>
              </a:ext>
            </a:extLst>
          </p:cNvPr>
          <p:cNvSpPr txBox="1"/>
          <p:nvPr/>
        </p:nvSpPr>
        <p:spPr>
          <a:xfrm>
            <a:off x="6312033" y="2301269"/>
            <a:ext cx="228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샘플링 시간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3F5DA-1DB9-4D5D-BA09-735717CD6F65}"/>
              </a:ext>
            </a:extLst>
          </p:cNvPr>
          <p:cNvSpPr txBox="1"/>
          <p:nvPr/>
        </p:nvSpPr>
        <p:spPr>
          <a:xfrm>
            <a:off x="8455665" y="2562879"/>
            <a:ext cx="228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주파수 간의 간격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5A75E9-5C86-41DE-954B-508F2E6BCAED}"/>
              </a:ext>
            </a:extLst>
          </p:cNvPr>
          <p:cNvCxnSpPr>
            <a:cxnSpLocks/>
          </p:cNvCxnSpPr>
          <p:nvPr/>
        </p:nvCxnSpPr>
        <p:spPr>
          <a:xfrm>
            <a:off x="8474519" y="2513717"/>
            <a:ext cx="213905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E524170-7766-407E-A9CA-4C6DA68B7781}"/>
              </a:ext>
            </a:extLst>
          </p:cNvPr>
          <p:cNvSpPr txBox="1"/>
          <p:nvPr/>
        </p:nvSpPr>
        <p:spPr>
          <a:xfrm>
            <a:off x="9245643" y="2037555"/>
            <a:ext cx="54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C8A4427-C7CD-4DA1-A998-7C96DE9C798A}"/>
              </a:ext>
            </a:extLst>
          </p:cNvPr>
          <p:cNvSpPr/>
          <p:nvPr/>
        </p:nvSpPr>
        <p:spPr>
          <a:xfrm>
            <a:off x="8093700" y="3245183"/>
            <a:ext cx="499620" cy="106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FEF2E8-6C23-4D3A-B5E0-76B2CBF872ED}"/>
              </a:ext>
            </a:extLst>
          </p:cNvPr>
          <p:cNvSpPr txBox="1"/>
          <p:nvPr/>
        </p:nvSpPr>
        <p:spPr>
          <a:xfrm>
            <a:off x="6174378" y="4729784"/>
            <a:ext cx="4600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말이 빨라지면서 자연스럽게 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피치가 높아지게 됨</a:t>
            </a:r>
          </a:p>
        </p:txBody>
      </p:sp>
    </p:spTree>
    <p:extLst>
      <p:ext uri="{BB962C8B-B14F-4D97-AF65-F5344CB8AC3E}">
        <p14:creationId xmlns:p14="http://schemas.microsoft.com/office/powerpoint/2010/main" val="15205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476FD8-3A56-0A47-9D9B-2C5A65F3FDDF}"/>
              </a:ext>
            </a:extLst>
          </p:cNvPr>
          <p:cNvSpPr txBox="1"/>
          <p:nvPr/>
        </p:nvSpPr>
        <p:spPr>
          <a:xfrm>
            <a:off x="1163052" y="253862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ko-KR" altLang="en-US" sz="2800" b="1" spc="-3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A4EE0F-0CD1-4C7C-D335-FEF78D829EE1}"/>
              </a:ext>
            </a:extLst>
          </p:cNvPr>
          <p:cNvGrpSpPr/>
          <p:nvPr/>
        </p:nvGrpSpPr>
        <p:grpSpPr>
          <a:xfrm>
            <a:off x="2162087" y="857709"/>
            <a:ext cx="7867827" cy="4849433"/>
            <a:chOff x="2149743" y="857709"/>
            <a:chExt cx="7867827" cy="4849433"/>
          </a:xfrm>
        </p:grpSpPr>
        <p:pic>
          <p:nvPicPr>
            <p:cNvPr id="5" name="2022-12-21 00-59-03">
              <a:hlinkClick r:id="" action="ppaction://media"/>
              <a:extLst>
                <a:ext uri="{FF2B5EF4-FFF2-40B4-BE49-F238E27FC236}">
                  <a16:creationId xmlns:a16="http://schemas.microsoft.com/office/drawing/2014/main" id="{C67F1EC2-9526-434F-82B9-B113FAFA5A6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149743" y="1281489"/>
              <a:ext cx="7867827" cy="44256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3F26F5-5D11-4D7A-BC1D-20EFB274F21E}"/>
                </a:ext>
              </a:extLst>
            </p:cNvPr>
            <p:cNvSpPr txBox="1"/>
            <p:nvPr/>
          </p:nvSpPr>
          <p:spPr>
            <a:xfrm>
              <a:off x="5042697" y="857709"/>
              <a:ext cx="17582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lang="ko-KR" altLang="en-US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공간 음향</a:t>
              </a:r>
              <a:r>
                <a:rPr lang="en-US" altLang="ko-KR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endParaRPr lang="ko-KR" altLang="en-US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8547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66A55E-4199-528B-55BE-5951262A6ECE}"/>
              </a:ext>
            </a:extLst>
          </p:cNvPr>
          <p:cNvSpPr txBox="1"/>
          <p:nvPr/>
        </p:nvSpPr>
        <p:spPr>
          <a:xfrm>
            <a:off x="1163052" y="253862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 결과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3419E6-097B-1EC0-2AD5-4698958216E7}"/>
              </a:ext>
            </a:extLst>
          </p:cNvPr>
          <p:cNvGrpSpPr/>
          <p:nvPr/>
        </p:nvGrpSpPr>
        <p:grpSpPr>
          <a:xfrm>
            <a:off x="2157639" y="857709"/>
            <a:ext cx="7876722" cy="4838547"/>
            <a:chOff x="2198912" y="857709"/>
            <a:chExt cx="7876722" cy="4838547"/>
          </a:xfrm>
        </p:grpSpPr>
        <p:pic>
          <p:nvPicPr>
            <p:cNvPr id="9" name="2022-12-21 01-03-57">
              <a:hlinkClick r:id="" action="ppaction://media"/>
              <a:extLst>
                <a:ext uri="{FF2B5EF4-FFF2-40B4-BE49-F238E27FC236}">
                  <a16:creationId xmlns:a16="http://schemas.microsoft.com/office/drawing/2014/main" id="{DE26BEB4-61DC-4AA6-953F-CB122FF9CF4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198912" y="1270604"/>
              <a:ext cx="7876722" cy="442565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5ED1AF-F43E-4973-607B-38C47884E899}"/>
                </a:ext>
              </a:extLst>
            </p:cNvPr>
            <p:cNvSpPr txBox="1"/>
            <p:nvPr/>
          </p:nvSpPr>
          <p:spPr>
            <a:xfrm>
              <a:off x="5075353" y="857709"/>
              <a:ext cx="21092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lang="ko-KR" altLang="en-US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목소리 변조</a:t>
              </a:r>
              <a:r>
                <a:rPr lang="en-US" altLang="ko-KR" sz="2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endParaRPr lang="ko-KR" altLang="en-US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353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540344" y="1603344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</a:rPr>
              <a:t>좋았던 점 </a:t>
            </a:r>
            <a:r>
              <a:rPr lang="en-US" altLang="ko-KR" sz="2400" b="1" dirty="0">
                <a:solidFill>
                  <a:schemeClr val="accent1"/>
                </a:solidFill>
              </a:rPr>
              <a:t>&amp;</a:t>
            </a:r>
            <a:r>
              <a:rPr lang="ko-KR" altLang="en-US" sz="2400" b="1" dirty="0">
                <a:solidFill>
                  <a:schemeClr val="accent1"/>
                </a:solidFill>
              </a:rPr>
              <a:t> 아쉬운 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1141280" y="2448814"/>
            <a:ext cx="4009383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학부 과정 없이 </a:t>
            </a:r>
            <a:r>
              <a:rPr lang="en-US" altLang="ko-KR" sz="1800" dirty="0"/>
              <a:t>GUI</a:t>
            </a:r>
            <a:r>
              <a:rPr lang="ko-KR" altLang="en-US" sz="1800" dirty="0"/>
              <a:t>의 기능을 찾아보고 구현해 본 점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배운 내용을 토대로 </a:t>
            </a:r>
            <a:r>
              <a:rPr lang="en-US" altLang="ko-KR" sz="1800" dirty="0"/>
              <a:t>3</a:t>
            </a:r>
            <a:r>
              <a:rPr lang="ko-KR" altLang="en-US" sz="1800" dirty="0"/>
              <a:t>가지의  음향 효과를 만들어 낸 점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기존의</a:t>
            </a:r>
            <a:r>
              <a:rPr lang="en-US" altLang="ko-KR" sz="1800" dirty="0"/>
              <a:t> </a:t>
            </a:r>
            <a:r>
              <a:rPr lang="ko-KR" altLang="en-US" sz="1800" dirty="0"/>
              <a:t>계획한 </a:t>
            </a:r>
            <a:r>
              <a:rPr lang="en-US" altLang="ko-KR" sz="1800" dirty="0"/>
              <a:t>GUI</a:t>
            </a:r>
            <a:r>
              <a:rPr lang="ko-KR" altLang="en-US" sz="1800" dirty="0"/>
              <a:t>나</a:t>
            </a:r>
            <a:r>
              <a:rPr lang="en-US" altLang="ko-KR" sz="1800" dirty="0"/>
              <a:t>,</a:t>
            </a:r>
            <a:r>
              <a:rPr lang="ko-KR" altLang="en-US" sz="1800" dirty="0"/>
              <a:t>             다양한 음향효과를 넣지 못한 점</a:t>
            </a:r>
            <a:endParaRPr lang="en-US" altLang="ko-KR" sz="18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19508" y="2075453"/>
            <a:ext cx="4052927" cy="3280301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9A7B2-D0C9-A73F-5A4C-A9B150B471B6}"/>
              </a:ext>
            </a:extLst>
          </p:cNvPr>
          <p:cNvSpPr txBox="1"/>
          <p:nvPr/>
        </p:nvSpPr>
        <p:spPr>
          <a:xfrm>
            <a:off x="1163052" y="253862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E224A-31E5-BB1B-44A5-856E7F12E8AA}"/>
              </a:ext>
            </a:extLst>
          </p:cNvPr>
          <p:cNvSpPr txBox="1"/>
          <p:nvPr/>
        </p:nvSpPr>
        <p:spPr>
          <a:xfrm>
            <a:off x="8295662" y="1603343"/>
            <a:ext cx="1500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</a:rPr>
              <a:t>발전 방향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ECA4AD19-4E8E-FB31-DDB9-A4C13CCC2B20}"/>
              </a:ext>
            </a:extLst>
          </p:cNvPr>
          <p:cNvSpPr/>
          <p:nvPr/>
        </p:nvSpPr>
        <p:spPr>
          <a:xfrm>
            <a:off x="7019565" y="2065009"/>
            <a:ext cx="4052927" cy="3280301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1BD7F-2FED-B7E3-52AC-D8D012306B48}"/>
              </a:ext>
            </a:extLst>
          </p:cNvPr>
          <p:cNvSpPr txBox="1"/>
          <p:nvPr/>
        </p:nvSpPr>
        <p:spPr>
          <a:xfrm>
            <a:off x="7041337" y="2438370"/>
            <a:ext cx="4009383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오픈 소스를 활용하여 다양한 </a:t>
            </a:r>
            <a:r>
              <a:rPr lang="en-US" altLang="ko-KR" sz="1800" dirty="0"/>
              <a:t>GUI </a:t>
            </a:r>
            <a:r>
              <a:rPr lang="ko-KR" altLang="en-US" sz="1800" dirty="0"/>
              <a:t>및 음향 효과에 대한 시각 확장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콤보 박스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프로그래스</a:t>
            </a:r>
            <a:r>
              <a:rPr lang="ko-KR" altLang="en-US" sz="1800" dirty="0"/>
              <a:t> 바 등 </a:t>
            </a:r>
            <a:r>
              <a:rPr lang="en-US" altLang="ko-KR" sz="1800" dirty="0"/>
              <a:t>GUI</a:t>
            </a:r>
            <a:r>
              <a:rPr lang="ko-KR" altLang="en-US" sz="1800" dirty="0"/>
              <a:t>의 여러 옵션 사용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/>
              <a:t>세밀한 피치 조정을 통한 더 많은 음향 효과 제작</a:t>
            </a:r>
            <a:endParaRPr lang="en-US" altLang="ko-KR" sz="1800" dirty="0"/>
          </a:p>
        </p:txBody>
      </p:sp>
      <p:sp>
        <p:nvSpPr>
          <p:cNvPr id="18" name="Google Shape;80;p7">
            <a:extLst>
              <a:ext uri="{FF2B5EF4-FFF2-40B4-BE49-F238E27FC236}">
                <a16:creationId xmlns:a16="http://schemas.microsoft.com/office/drawing/2014/main" id="{56A00190-84F7-FA08-00A2-5F60F8E133E6}"/>
              </a:ext>
            </a:extLst>
          </p:cNvPr>
          <p:cNvSpPr txBox="1"/>
          <p:nvPr/>
        </p:nvSpPr>
        <p:spPr>
          <a:xfrm>
            <a:off x="144374" y="272725"/>
            <a:ext cx="86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Part</a:t>
            </a:r>
            <a:r>
              <a:rPr 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4</a:t>
            </a:r>
            <a:endParaRPr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7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7"/>
          <p:cNvSpPr txBox="1"/>
          <p:nvPr/>
        </p:nvSpPr>
        <p:spPr>
          <a:xfrm>
            <a:off x="144374" y="272725"/>
            <a:ext cx="86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Part</a:t>
            </a:r>
            <a:r>
              <a:rPr 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cxnSp>
        <p:nvCxnSpPr>
          <p:cNvPr id="82" name="Google Shape;82;p7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7"/>
          <p:cNvSpPr/>
          <p:nvPr/>
        </p:nvSpPr>
        <p:spPr>
          <a:xfrm>
            <a:off x="3346146" y="1430224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4851529" y="1774863"/>
            <a:ext cx="50226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 활용 가능 </a:t>
            </a:r>
            <a:r>
              <a:rPr lang="en-US" alt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SF </a:t>
            </a:r>
            <a:r>
              <a:rPr lang="ko-KR" altLang="en-US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3410478" y="3256831"/>
            <a:ext cx="8793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음향 효과들은 특정 환경에서만 발휘되곤 했음.</a:t>
            </a:r>
            <a:endParaRPr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3346146" y="3248016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3346146" y="5099583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3918755" y="3594011"/>
            <a:ext cx="68881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변조 활용 가능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ex)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익명의 사람 인터뷰 하는 경우</a:t>
            </a:r>
            <a:endParaRPr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4065181" y="5462321"/>
            <a:ext cx="65953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노래방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오페라 분위기 내고 싶은 경우에 유용</a:t>
            </a:r>
            <a:endParaRPr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25EA7-64BA-4A88-AC06-DF4CFD29FB47}"/>
              </a:ext>
            </a:extLst>
          </p:cNvPr>
          <p:cNvSpPr txBox="1"/>
          <p:nvPr/>
        </p:nvSpPr>
        <p:spPr>
          <a:xfrm>
            <a:off x="1163052" y="25386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대 효 과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Google Shape;79;p7">
            <a:extLst>
              <a:ext uri="{FF2B5EF4-FFF2-40B4-BE49-F238E27FC236}">
                <a16:creationId xmlns:a16="http://schemas.microsoft.com/office/drawing/2014/main" id="{D4514AB6-C5D7-45CF-9D50-AA87A35C8792}"/>
              </a:ext>
            </a:extLst>
          </p:cNvPr>
          <p:cNvCxnSpPr/>
          <p:nvPr/>
        </p:nvCxnSpPr>
        <p:spPr>
          <a:xfrm>
            <a:off x="144378" y="179276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701EBD-722C-4794-9653-0C36A190FF9B}"/>
              </a:ext>
            </a:extLst>
          </p:cNvPr>
          <p:cNvSpPr/>
          <p:nvPr/>
        </p:nvSpPr>
        <p:spPr>
          <a:xfrm>
            <a:off x="974543" y="1430224"/>
            <a:ext cx="1621410" cy="118709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B0BEF2F-BEC9-46B9-B0B5-5BECF3EE6901}"/>
              </a:ext>
            </a:extLst>
          </p:cNvPr>
          <p:cNvSpPr/>
          <p:nvPr/>
        </p:nvSpPr>
        <p:spPr>
          <a:xfrm>
            <a:off x="974543" y="3246664"/>
            <a:ext cx="1621410" cy="118709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822348-49D1-4D03-A826-D5E66DC3F7C1}"/>
              </a:ext>
            </a:extLst>
          </p:cNvPr>
          <p:cNvSpPr/>
          <p:nvPr/>
        </p:nvSpPr>
        <p:spPr>
          <a:xfrm>
            <a:off x="974543" y="5063104"/>
            <a:ext cx="1621410" cy="118709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여가 </a:t>
            </a:r>
            <a:endParaRPr lang="en-US" altLang="ko-KR" sz="24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</a:p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오락</a:t>
            </a:r>
          </a:p>
        </p:txBody>
      </p:sp>
    </p:spTree>
    <p:extLst>
      <p:ext uri="{BB962C8B-B14F-4D97-AF65-F5344CB8AC3E}">
        <p14:creationId xmlns:p14="http://schemas.microsoft.com/office/powerpoint/2010/main" val="228293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/>
        </p:nvSpPr>
        <p:spPr>
          <a:xfrm flipH="1">
            <a:off x="4866206" y="2921189"/>
            <a:ext cx="24595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Q &amp; A</a:t>
            </a:r>
            <a:endParaRPr sz="60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6DCAFB-02AB-4ECB-80C2-B4F0D754E818}"/>
              </a:ext>
            </a:extLst>
          </p:cNvPr>
          <p:cNvSpPr/>
          <p:nvPr/>
        </p:nvSpPr>
        <p:spPr>
          <a:xfrm>
            <a:off x="131975" y="84841"/>
            <a:ext cx="12060025" cy="94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AE948B-CB6E-438A-8C21-3D726AB39CCD}"/>
              </a:ext>
            </a:extLst>
          </p:cNvPr>
          <p:cNvSpPr/>
          <p:nvPr/>
        </p:nvSpPr>
        <p:spPr>
          <a:xfrm flipV="1">
            <a:off x="131975" y="6773159"/>
            <a:ext cx="1206002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524CC-0253-406D-9FE6-5A28E99579AE}"/>
              </a:ext>
            </a:extLst>
          </p:cNvPr>
          <p:cNvSpPr txBox="1"/>
          <p:nvPr/>
        </p:nvSpPr>
        <p:spPr>
          <a:xfrm>
            <a:off x="424206" y="471340"/>
            <a:ext cx="238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8ACBC-75AF-9BE8-780B-10265C7F75D6}"/>
              </a:ext>
            </a:extLst>
          </p:cNvPr>
          <p:cNvSpPr txBox="1"/>
          <p:nvPr/>
        </p:nvSpPr>
        <p:spPr>
          <a:xfrm>
            <a:off x="424206" y="1830920"/>
            <a:ext cx="88504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 </a:t>
            </a: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목소리 변조</a:t>
            </a: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결과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</a:t>
            </a:r>
            <a:r>
              <a:rPr lang="ko-KR" altLang="en-US" sz="24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낀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60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3"/>
          <p:cNvCxnSpPr/>
          <p:nvPr/>
        </p:nvCxnSpPr>
        <p:spPr>
          <a:xfrm>
            <a:off x="0" y="3465513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3"/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dist="12700" dir="2700000" algn="tl" rotWithShape="0">
              <a:srgbClr val="D8D8D8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dist="12700" dir="2700000" algn="tl" rotWithShape="0">
              <a:srgbClr val="D8D8D8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" dist="12700" dir="2700000" algn="tl" rotWithShape="0">
              <a:srgbClr val="D8D8D8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0" name="Google Shape;60;p3"/>
          <p:cNvSpPr txBox="1"/>
          <p:nvPr/>
        </p:nvSpPr>
        <p:spPr>
          <a:xfrm flipH="1">
            <a:off x="438296" y="467182"/>
            <a:ext cx="48731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126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임무분담</a:t>
            </a:r>
            <a:endParaRPr sz="2800" b="1">
              <a:solidFill>
                <a:srgbClr val="11263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5303100" y="2639725"/>
            <a:ext cx="158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1126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총괄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9014487" y="2639725"/>
            <a:ext cx="198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1126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156755" y="2693400"/>
            <a:ext cx="198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1126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구성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1090902" y="3413374"/>
            <a:ext cx="214956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김현지, 박수연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303100" y="3373716"/>
            <a:ext cx="1585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박찬진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8976661" y="3356292"/>
            <a:ext cx="213132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김도은</a:t>
            </a:r>
            <a:r>
              <a:rPr 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이준형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8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8"/>
          <p:cNvSpPr txBox="1"/>
          <p:nvPr/>
        </p:nvSpPr>
        <p:spPr>
          <a:xfrm>
            <a:off x="144377" y="272716"/>
            <a:ext cx="82445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Part</a:t>
            </a:r>
            <a:r>
              <a:rPr 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1</a:t>
            </a:r>
            <a:endParaRPr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1163050" y="272725"/>
            <a:ext cx="555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sz="28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8"/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  <a:ln w="12700" cap="flat" cmpd="sng">
            <a:solidFill>
              <a:srgbClr val="1838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4225073" y="3439012"/>
            <a:ext cx="32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&gt;</a:t>
            </a:r>
            <a:endParaRPr sz="18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8151296" y="3439012"/>
            <a:ext cx="32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&gt;</a:t>
            </a:r>
            <a:endParaRPr sz="18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2235909" y="3106123"/>
            <a:ext cx="8483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</a:t>
            </a:r>
            <a:endParaRPr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5946562" y="3106123"/>
            <a:ext cx="8483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</a:t>
            </a:r>
            <a:endParaRPr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9657215" y="3106123"/>
            <a:ext cx="8483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</a:t>
            </a:r>
            <a:endParaRPr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5237159" y="4318633"/>
            <a:ext cx="2241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sz="1800" b="1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MorphVox</a:t>
            </a:r>
            <a:r>
              <a:rPr lang="ko-KR"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Jr</a:t>
            </a:r>
            <a:r>
              <a:rPr lang="ko-KR"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sz="18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내장 음성 및 음향효과를 사용하여 어린이, 로봇 등의 음성으로 변조</a:t>
            </a:r>
            <a:endParaRPr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BAA75-F4E4-8FDF-9A66-1B1437B6693C}"/>
              </a:ext>
            </a:extLst>
          </p:cNvPr>
          <p:cNvGrpSpPr/>
          <p:nvPr/>
        </p:nvGrpSpPr>
        <p:grpSpPr>
          <a:xfrm>
            <a:off x="846814" y="1324978"/>
            <a:ext cx="2987285" cy="4698900"/>
            <a:chOff x="846825" y="1324975"/>
            <a:chExt cx="3310200" cy="4698900"/>
          </a:xfrm>
        </p:grpSpPr>
        <p:sp>
          <p:nvSpPr>
            <p:cNvPr id="100" name="Google Shape;100;p8"/>
            <p:cNvSpPr/>
            <p:nvPr/>
          </p:nvSpPr>
          <p:spPr>
            <a:xfrm>
              <a:off x="846825" y="1324975"/>
              <a:ext cx="3310200" cy="4698900"/>
            </a:xfrm>
            <a:prstGeom prst="rect">
              <a:avLst/>
            </a:prstGeom>
            <a:noFill/>
            <a:ln w="12700" cap="flat" cmpd="sng">
              <a:solidFill>
                <a:srgbClr val="1838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08" name="Google Shape;108;p8"/>
            <p:cNvSpPr txBox="1"/>
            <p:nvPr/>
          </p:nvSpPr>
          <p:spPr>
            <a:xfrm>
              <a:off x="1107109" y="4436916"/>
              <a:ext cx="2789631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&lt;VOICEMOD&gt;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 err="1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디스코드에서</a:t>
              </a:r>
              <a:r>
                <a:rPr lang="ko-KR"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가장 인기</a:t>
              </a:r>
              <a:r>
                <a:rPr lang="ko-KR" altLang="en-US"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있는 보이스 변환 프로그램</a:t>
              </a:r>
              <a:endParaRPr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0" name="Google Shape;110;p8"/>
            <p:cNvPicPr preferRelativeResize="0"/>
            <p:nvPr/>
          </p:nvPicPr>
          <p:blipFill rotWithShape="1">
            <a:blip r:embed="rId3">
              <a:alphaModFix/>
            </a:blip>
            <a:srcRect l="19555" t="34603" r="51808" b="36873"/>
            <a:stretch/>
          </p:blipFill>
          <p:spPr>
            <a:xfrm>
              <a:off x="846825" y="1745184"/>
              <a:ext cx="3310200" cy="2154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39B238-E33E-7BDB-9EDC-5105FD80C557}"/>
              </a:ext>
            </a:extLst>
          </p:cNvPr>
          <p:cNvGrpSpPr/>
          <p:nvPr/>
        </p:nvGrpSpPr>
        <p:grpSpPr>
          <a:xfrm>
            <a:off x="8881145" y="1324978"/>
            <a:ext cx="2994027" cy="4699000"/>
            <a:chOff x="8558294" y="1324978"/>
            <a:chExt cx="2994027" cy="4699000"/>
          </a:xfrm>
        </p:grpSpPr>
        <p:sp>
          <p:nvSpPr>
            <p:cNvPr id="102" name="Google Shape;102;p8"/>
            <p:cNvSpPr/>
            <p:nvPr/>
          </p:nvSpPr>
          <p:spPr>
            <a:xfrm>
              <a:off x="8558294" y="1324978"/>
              <a:ext cx="2994024" cy="4699000"/>
            </a:xfrm>
            <a:prstGeom prst="rect">
              <a:avLst/>
            </a:prstGeom>
            <a:noFill/>
            <a:ln w="12700" cap="flat" cmpd="sng">
              <a:solidFill>
                <a:srgbClr val="1838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b="1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&lt;MorphVox Jr&gt;</a:t>
              </a:r>
              <a:endParaRPr sz="18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111" name="Google Shape;111;p8"/>
            <p:cNvPicPr preferRelativeResize="0"/>
            <p:nvPr/>
          </p:nvPicPr>
          <p:blipFill rotWithShape="1">
            <a:blip r:embed="rId4">
              <a:alphaModFix/>
            </a:blip>
            <a:srcRect l="20278" t="5980" r="10794" b="5680"/>
            <a:stretch/>
          </p:blipFill>
          <p:spPr>
            <a:xfrm>
              <a:off x="8558297" y="1745725"/>
              <a:ext cx="2994024" cy="2158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8"/>
            <p:cNvSpPr txBox="1"/>
            <p:nvPr/>
          </p:nvSpPr>
          <p:spPr>
            <a:xfrm>
              <a:off x="8799932" y="4428258"/>
              <a:ext cx="2562876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lang="ko-KR" sz="1800" b="1" dirty="0" err="1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Talking</a:t>
              </a: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sz="1800" b="1" dirty="0" err="1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Tom</a:t>
              </a: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사용자가 한 말을 마이크로 인식해 그대로 따라하는 기능</a:t>
              </a:r>
              <a:endParaRPr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13" name="Google Shape;113;p8"/>
          <p:cNvPicPr preferRelativeResize="0"/>
          <p:nvPr/>
        </p:nvPicPr>
        <p:blipFill rotWithShape="1">
          <a:blip r:embed="rId5">
            <a:alphaModFix/>
          </a:blip>
          <a:srcRect l="30021" t="29365" r="33259" b="26852"/>
          <a:stretch/>
        </p:blipFill>
        <p:spPr>
          <a:xfrm>
            <a:off x="4860622" y="1745184"/>
            <a:ext cx="2994000" cy="21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7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7"/>
          <p:cNvSpPr txBox="1"/>
          <p:nvPr/>
        </p:nvSpPr>
        <p:spPr>
          <a:xfrm>
            <a:off x="144374" y="272725"/>
            <a:ext cx="86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Part 1</a:t>
            </a:r>
            <a:endParaRPr sz="1600" b="1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1163049" y="272725"/>
            <a:ext cx="370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2" name="Google Shape;82;p7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7"/>
          <p:cNvSpPr/>
          <p:nvPr/>
        </p:nvSpPr>
        <p:spPr>
          <a:xfrm>
            <a:off x="2140500" y="1338575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036350" y="1670525"/>
            <a:ext cx="6119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특정한 음향 효과가 필요한 순간들이 있음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Google Shape;85;p7"/>
          <p:cNvSpPr/>
          <p:nvPr/>
        </p:nvSpPr>
        <p:spPr>
          <a:xfrm rot="10800000">
            <a:off x="6025364" y="2722165"/>
            <a:ext cx="279134" cy="240633"/>
          </a:xfrm>
          <a:prstGeom prst="triangle">
            <a:avLst>
              <a:gd name="adj" fmla="val 50000"/>
            </a:avLst>
          </a:prstGeom>
          <a:solidFill>
            <a:srgbClr val="D9E6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2204832" y="3165182"/>
            <a:ext cx="8793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음향 효과들은 특정 환경에서만 발휘되곤 했음.</a:t>
            </a:r>
            <a:endParaRPr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Google Shape;87;p7"/>
          <p:cNvSpPr/>
          <p:nvPr/>
        </p:nvSpPr>
        <p:spPr>
          <a:xfrm rot="10800000">
            <a:off x="6017439" y="4574083"/>
            <a:ext cx="279134" cy="240633"/>
          </a:xfrm>
          <a:prstGeom prst="triangle">
            <a:avLst>
              <a:gd name="adj" fmla="val 50000"/>
            </a:avLst>
          </a:prstGeom>
          <a:solidFill>
            <a:srgbClr val="D9E6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2140500" y="3156367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2140500" y="5007934"/>
            <a:ext cx="7911000" cy="11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2532800" y="3519105"/>
            <a:ext cx="72163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음향 효과들은 특정 환경에서만 발휘되곤 했음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2268834" y="5370672"/>
            <a:ext cx="76543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시공간적 제약 없이 프로그램을 통해서 간단히 구현하고자 함 </a:t>
            </a:r>
            <a:endParaRPr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7"/>
          <p:cNvCxnSpPr/>
          <p:nvPr/>
        </p:nvCxnSpPr>
        <p:spPr>
          <a:xfrm>
            <a:off x="144378" y="160422"/>
            <a:ext cx="12060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7"/>
          <p:cNvSpPr txBox="1"/>
          <p:nvPr/>
        </p:nvSpPr>
        <p:spPr>
          <a:xfrm>
            <a:off x="144374" y="272725"/>
            <a:ext cx="86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Part</a:t>
            </a:r>
            <a:r>
              <a:rPr 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2</a:t>
            </a:r>
            <a:endParaRPr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1163049" y="272725"/>
            <a:ext cx="3708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2" name="Google Shape;82;p7"/>
          <p:cNvCxnSpPr/>
          <p:nvPr/>
        </p:nvCxnSpPr>
        <p:spPr>
          <a:xfrm>
            <a:off x="144378" y="6737685"/>
            <a:ext cx="12060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29;g1bd693cc65c_0_9">
            <a:extLst>
              <a:ext uri="{FF2B5EF4-FFF2-40B4-BE49-F238E27FC236}">
                <a16:creationId xmlns:a16="http://schemas.microsoft.com/office/drawing/2014/main" id="{DB00FCCA-0923-481E-9A65-79C5B9B07CCD}"/>
              </a:ext>
            </a:extLst>
          </p:cNvPr>
          <p:cNvGrpSpPr/>
          <p:nvPr/>
        </p:nvGrpSpPr>
        <p:grpSpPr>
          <a:xfrm>
            <a:off x="2371242" y="2169704"/>
            <a:ext cx="2558700" cy="2558700"/>
            <a:chOff x="2772075" y="2149676"/>
            <a:chExt cx="2558700" cy="2558700"/>
          </a:xfrm>
        </p:grpSpPr>
        <p:sp>
          <p:nvSpPr>
            <p:cNvPr id="18" name="Google Shape;130;g1bd693cc65c_0_9">
              <a:extLst>
                <a:ext uri="{FF2B5EF4-FFF2-40B4-BE49-F238E27FC236}">
                  <a16:creationId xmlns:a16="http://schemas.microsoft.com/office/drawing/2014/main" id="{A80139FA-368A-4C7E-A1C3-03EB0C375DEF}"/>
                </a:ext>
              </a:extLst>
            </p:cNvPr>
            <p:cNvSpPr/>
            <p:nvPr/>
          </p:nvSpPr>
          <p:spPr>
            <a:xfrm>
              <a:off x="2772075" y="2149676"/>
              <a:ext cx="2558700" cy="25587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 w="12700" cap="flat" cmpd="sng">
              <a:solidFill>
                <a:srgbClr val="716E6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9" name="Google Shape;131;g1bd693cc65c_0_9">
              <a:extLst>
                <a:ext uri="{FF2B5EF4-FFF2-40B4-BE49-F238E27FC236}">
                  <a16:creationId xmlns:a16="http://schemas.microsoft.com/office/drawing/2014/main" id="{D9F4FDAC-993E-4B7E-8A91-47059B500AC6}"/>
                </a:ext>
              </a:extLst>
            </p:cNvPr>
            <p:cNvSpPr txBox="1"/>
            <p:nvPr/>
          </p:nvSpPr>
          <p:spPr>
            <a:xfrm flipH="1">
              <a:off x="3106877" y="3087672"/>
              <a:ext cx="1889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FILE 1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Speech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Google Shape;132;g1bd693cc65c_0_9">
            <a:extLst>
              <a:ext uri="{FF2B5EF4-FFF2-40B4-BE49-F238E27FC236}">
                <a16:creationId xmlns:a16="http://schemas.microsoft.com/office/drawing/2014/main" id="{93A809C7-2464-4F87-8879-85DEA16538C0}"/>
              </a:ext>
            </a:extLst>
          </p:cNvPr>
          <p:cNvGrpSpPr/>
          <p:nvPr/>
        </p:nvGrpSpPr>
        <p:grpSpPr>
          <a:xfrm>
            <a:off x="7130137" y="2169704"/>
            <a:ext cx="2558700" cy="2558700"/>
            <a:chOff x="6861276" y="2149676"/>
            <a:chExt cx="2558700" cy="2558700"/>
          </a:xfrm>
        </p:grpSpPr>
        <p:sp>
          <p:nvSpPr>
            <p:cNvPr id="21" name="Google Shape;133;g1bd693cc65c_0_9">
              <a:extLst>
                <a:ext uri="{FF2B5EF4-FFF2-40B4-BE49-F238E27FC236}">
                  <a16:creationId xmlns:a16="http://schemas.microsoft.com/office/drawing/2014/main" id="{F62A7586-207F-4118-97D9-6AE9CBC8D19C}"/>
                </a:ext>
              </a:extLst>
            </p:cNvPr>
            <p:cNvSpPr/>
            <p:nvPr/>
          </p:nvSpPr>
          <p:spPr>
            <a:xfrm>
              <a:off x="6861276" y="2149676"/>
              <a:ext cx="2558700" cy="25587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 w="12700" cap="flat" cmpd="sng">
              <a:solidFill>
                <a:srgbClr val="716E6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22" name="Google Shape;134;g1bd693cc65c_0_9">
              <a:extLst>
                <a:ext uri="{FF2B5EF4-FFF2-40B4-BE49-F238E27FC236}">
                  <a16:creationId xmlns:a16="http://schemas.microsoft.com/office/drawing/2014/main" id="{AF882A4D-36E7-483F-91B8-27FD4E7DE6DA}"/>
                </a:ext>
              </a:extLst>
            </p:cNvPr>
            <p:cNvSpPr txBox="1"/>
            <p:nvPr/>
          </p:nvSpPr>
          <p:spPr>
            <a:xfrm flipH="1">
              <a:off x="7196076" y="3003822"/>
              <a:ext cx="1889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FILE2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IMPULSE RESPONSE</a:t>
              </a:r>
              <a:endParaRPr sz="1800" b="1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C66211-4FF7-4742-8EDE-E194AC6DE48D}"/>
              </a:ext>
            </a:extLst>
          </p:cNvPr>
          <p:cNvSpPr txBox="1"/>
          <p:nvPr/>
        </p:nvSpPr>
        <p:spPr>
          <a:xfrm>
            <a:off x="5225467" y="3942054"/>
            <a:ext cx="164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29435A-811C-A371-373C-1C87F7014040}"/>
              </a:ext>
            </a:extLst>
          </p:cNvPr>
          <p:cNvSpPr/>
          <p:nvPr/>
        </p:nvSpPr>
        <p:spPr>
          <a:xfrm>
            <a:off x="5536493" y="2805347"/>
            <a:ext cx="986143" cy="964660"/>
          </a:xfrm>
          <a:prstGeom prst="ellipse">
            <a:avLst/>
          </a:prstGeom>
          <a:solidFill>
            <a:schemeClr val="bg1">
              <a:lumMod val="65000"/>
              <a:alpha val="330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Google Shape;128;g1bd693cc65c_0_9">
            <a:extLst>
              <a:ext uri="{FF2B5EF4-FFF2-40B4-BE49-F238E27FC236}">
                <a16:creationId xmlns:a16="http://schemas.microsoft.com/office/drawing/2014/main" id="{4A3A73A5-C96D-4F0C-9928-E2B13E3E7CBB}"/>
              </a:ext>
            </a:extLst>
          </p:cNvPr>
          <p:cNvSpPr/>
          <p:nvPr/>
        </p:nvSpPr>
        <p:spPr>
          <a:xfrm rot="2649154">
            <a:off x="5431141" y="2703772"/>
            <a:ext cx="1197797" cy="1189134"/>
          </a:xfrm>
          <a:prstGeom prst="mathPlus">
            <a:avLst>
              <a:gd name="adj1" fmla="val 733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45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0F728-0B76-6D4C-9034-2D1F814DB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6" y="1072990"/>
            <a:ext cx="6715516" cy="1929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76805-BF5A-0147-AEB9-CD3FA0BAC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53" y="1065251"/>
            <a:ext cx="6718300" cy="1917700"/>
          </a:xfrm>
          <a:prstGeom prst="rect">
            <a:avLst/>
          </a:prstGeom>
        </p:spPr>
      </p:pic>
      <p:pic>
        <p:nvPicPr>
          <p:cNvPr id="7" name="impulse_rev">
            <a:hlinkClick r:id="" action="ppaction://media"/>
            <a:extLst>
              <a:ext uri="{FF2B5EF4-FFF2-40B4-BE49-F238E27FC236}">
                <a16:creationId xmlns:a16="http://schemas.microsoft.com/office/drawing/2014/main" id="{6C00BF9E-A816-443E-9A10-79A293A1C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56922" y="3185318"/>
            <a:ext cx="487363" cy="487363"/>
          </a:xfrm>
          <a:prstGeom prst="rect">
            <a:avLst/>
          </a:prstGeom>
        </p:spPr>
      </p:pic>
      <p:pic>
        <p:nvPicPr>
          <p:cNvPr id="9" name="sample">
            <a:hlinkClick r:id="" action="ppaction://media"/>
            <a:extLst>
              <a:ext uri="{FF2B5EF4-FFF2-40B4-BE49-F238E27FC236}">
                <a16:creationId xmlns:a16="http://schemas.microsoft.com/office/drawing/2014/main" id="{DB126F03-433C-4DD7-9646-E0199EEB7A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6065" y="31853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7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F76805-BF5A-0147-AEB9-CD3FA0BACC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81" y="1044497"/>
            <a:ext cx="6718300" cy="1917700"/>
          </a:xfrm>
          <a:prstGeom prst="rect">
            <a:avLst/>
          </a:prstGeom>
          <a:solidFill>
            <a:schemeClr val="bg1"/>
          </a:solidFill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1C372-06D5-D14F-91AC-8A1ED8A8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62790" y="998706"/>
            <a:ext cx="6618051" cy="19304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15B3C-AEE6-E94D-A60A-242840E6ABCC}"/>
              </a:ext>
            </a:extLst>
          </p:cNvPr>
          <p:cNvSpPr txBox="1"/>
          <p:nvPr/>
        </p:nvSpPr>
        <p:spPr>
          <a:xfrm>
            <a:off x="1163052" y="272716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6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16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50572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621638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92703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6644B0-86F9-7443-BD25-A98BA0EDF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46" y="4027388"/>
            <a:ext cx="6781800" cy="190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76805-BF5A-0147-AEB9-CD3FA0BACC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01" y="1031797"/>
            <a:ext cx="6718300" cy="1917700"/>
          </a:xfrm>
          <a:prstGeom prst="rect">
            <a:avLst/>
          </a:prstGeom>
          <a:solidFill>
            <a:schemeClr val="bg1"/>
          </a:solidFill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1C372-06D5-D14F-91AC-8A1ED8A874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flipH="1">
            <a:off x="-1623825" y="1108991"/>
            <a:ext cx="6618051" cy="19304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A143BE46-6345-E04A-8042-310D69099E9B}"/>
              </a:ext>
            </a:extLst>
          </p:cNvPr>
          <p:cNvSpPr/>
          <p:nvPr/>
        </p:nvSpPr>
        <p:spPr>
          <a:xfrm>
            <a:off x="5701446" y="2962197"/>
            <a:ext cx="514936" cy="7403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76FD8-3A56-0A47-9D9B-2C5A65F3FDDF}"/>
              </a:ext>
            </a:extLst>
          </p:cNvPr>
          <p:cNvSpPr txBox="1"/>
          <p:nvPr/>
        </p:nvSpPr>
        <p:spPr>
          <a:xfrm>
            <a:off x="1163052" y="272716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음향</a:t>
            </a:r>
            <a:r>
              <a:rPr lang="en-US" altLang="ko-KR" sz="28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3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result">
            <a:hlinkClick r:id="" action="ppaction://media"/>
            <a:extLst>
              <a:ext uri="{FF2B5EF4-FFF2-40B4-BE49-F238E27FC236}">
                <a16:creationId xmlns:a16="http://schemas.microsoft.com/office/drawing/2014/main" id="{E7EFF53E-C9E7-4A83-A3D9-3FCE681C4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15232" y="59372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3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18 -0.01621 L 0.84635 -0.008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09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342</Words>
  <Application>Microsoft Office PowerPoint</Application>
  <PresentationFormat>와이드스크린</PresentationFormat>
  <Paragraphs>99</Paragraphs>
  <Slides>15</Slides>
  <Notes>8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Wingdings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HYUNJI_16G</cp:lastModifiedBy>
  <cp:revision>26</cp:revision>
  <dcterms:created xsi:type="dcterms:W3CDTF">2022-08-03T01:14:38Z</dcterms:created>
  <dcterms:modified xsi:type="dcterms:W3CDTF">2022-12-21T04:10:32Z</dcterms:modified>
</cp:coreProperties>
</file>